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1" r:id="rId1"/>
  </p:sldMasterIdLst>
  <p:notesMasterIdLst>
    <p:notesMasterId r:id="rId3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7" r:id="rId19"/>
    <p:sldId id="278" r:id="rId20"/>
    <p:sldId id="274" r:id="rId21"/>
    <p:sldId id="275" r:id="rId22"/>
    <p:sldId id="276" r:id="rId23"/>
    <p:sldId id="290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34E12-AC58-4DF5-9353-D3DED482B844}" type="datetimeFigureOut">
              <a:rPr lang="en-ZA" smtClean="0"/>
              <a:t>2017-02-24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7F2A6-1552-4DAC-AD46-2B1D35C874D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34763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de/tryit.asp?filename=FCZTWD54NWC3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85421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https://css-tricks.com/almanac/properties/f/float/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24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21448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30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85196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31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56381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World Wide Web Consortium, or W3C is a group that makes recommendations about how the Internet works and how it should evolve.</a:t>
            </a:r>
          </a:p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was invited by </a:t>
            </a:r>
            <a:r>
              <a:rPr lang="en-ZA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Håkon</a:t>
            </a:r>
            <a:r>
              <a:rPr lang="en-Z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ZA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Wium</a:t>
            </a:r>
            <a:r>
              <a:rPr lang="en-Z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Lie</a:t>
            </a: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October 10, 1994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8397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December 1996 – CSS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1998 – CSS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June 2011 – CSS 2.1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6770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http://www.evolutionoftheweb.com/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1037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972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5853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Explain order of precedence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3225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https://www.w3schools.com/code/tryit.asp?filename=FCZTWD54NWC3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19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6192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list-style-image: </a:t>
            </a:r>
            <a:r>
              <a:rPr lang="en-Z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('');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57F2A6-1552-4DAC-AD46-2B1D35C874D2}" type="slidenum">
              <a:rPr lang="en-ZA" smtClean="0"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3284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298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069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15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5738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6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01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706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20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454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1555"/>
            <a:ext cx="12192000" cy="786955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080000" y="750303"/>
            <a:ext cx="5960755" cy="2016224"/>
          </a:xfrm>
        </p:spPr>
        <p:txBody>
          <a:bodyPr>
            <a:normAutofit/>
          </a:bodyPr>
          <a:lstStyle>
            <a:lvl1pPr algn="r">
              <a:defRPr sz="3360">
                <a:solidFill>
                  <a:srgbClr val="00285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Presentation</a:t>
            </a:r>
            <a:endParaRPr lang="en-Z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892" y="3912086"/>
            <a:ext cx="3056400" cy="96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979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8946541" cy="4195481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35442"/>
            <a:ext cx="1778739" cy="622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18885" y="6221905"/>
            <a:ext cx="1773115" cy="63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3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4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9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6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392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54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20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2/24/2017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0" y="6243320"/>
            <a:ext cx="1780186" cy="6218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0417910" y="6243320"/>
            <a:ext cx="1774090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173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htmlcolorcodes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w3schools.com/code/tryit.asp?filename=FCZTWD54NWC3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eativebloq.com/css3/animation-with-css3-712437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glyphicons.com/" TargetMode="External"/><Relationship Id="rId2" Type="http://schemas.openxmlformats.org/officeDocument/2006/relationships/hyperlink" Target="http://fontawesome.i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en/tracks/htmlcss" TargetMode="External"/><Relationship Id="rId7" Type="http://schemas.openxmlformats.org/officeDocument/2006/relationships/hyperlink" Target="https://developer.mozilla.org/en-US/docs/Learn/CSS" TargetMode="External"/><Relationship Id="rId2" Type="http://schemas.openxmlformats.org/officeDocument/2006/relationships/hyperlink" Target="https://css-trick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shayhowe.com/advanced-html-css/responsive-web-design/" TargetMode="External"/><Relationship Id="rId5" Type="http://schemas.openxmlformats.org/officeDocument/2006/relationships/hyperlink" Target="https://www.w3schools.com/css/" TargetMode="External"/><Relationship Id="rId4" Type="http://schemas.openxmlformats.org/officeDocument/2006/relationships/hyperlink" Target="https://www.tutorialspoint.com/css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volutionoftheweb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5748215" y="3227064"/>
            <a:ext cx="4406890" cy="864096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ZA" sz="3600" b="1" kern="1200">
                <a:solidFill>
                  <a:srgbClr val="002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sz="2160" b="0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cs typeface="Arial" pitchFamily="34" charset="0"/>
              </a:rPr>
              <a:t>Yvette Gottschalk</a:t>
            </a:r>
          </a:p>
          <a:p>
            <a:r>
              <a:rPr sz="2160" b="0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cs typeface="Arial" pitchFamily="34" charset="0"/>
              </a:rPr>
              <a:t>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66961" y="615462"/>
            <a:ext cx="2903416" cy="1336430"/>
          </a:xfrm>
        </p:spPr>
        <p:txBody>
          <a:bodyPr>
            <a:noAutofit/>
          </a:bodyPr>
          <a:lstStyle/>
          <a:p>
            <a:pPr algn="ctr"/>
            <a:r>
              <a:rPr lang="en-ZA" sz="7200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423107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chemeClr val="tx1"/>
                </a:solidFill>
              </a:rPr>
              <a:t>Inline CSS</a:t>
            </a:r>
          </a:p>
        </p:txBody>
      </p:sp>
      <p:sp>
        <p:nvSpPr>
          <p:cNvPr id="4" name="Shape 308"/>
          <p:cNvSpPr txBox="1"/>
          <p:nvPr/>
        </p:nvSpPr>
        <p:spPr>
          <a:xfrm>
            <a:off x="646111" y="1340036"/>
            <a:ext cx="8346960" cy="2271978"/>
          </a:xfrm>
          <a:prstGeom prst="rect">
            <a:avLst/>
          </a:prstGeom>
          <a:noFill/>
          <a:ln>
            <a:noFill/>
          </a:ln>
        </p:spPr>
        <p:txBody>
          <a:bodyPr lIns="109710" tIns="54840" rIns="109710" bIns="54840" anchor="t" anchorCtr="0">
            <a:noAutofit/>
          </a:bodyPr>
          <a:lstStyle/>
          <a:p>
            <a:endParaRPr sz="216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ZA" sz="2880" kern="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&lt;p </a:t>
            </a:r>
            <a:r>
              <a:rPr lang="en-ZA" sz="2880" kern="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ZA" sz="2880" kern="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ZA" sz="2880" kern="0" dirty="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”margin-left: 10px;</a:t>
            </a:r>
            <a:br>
              <a:rPr lang="en-ZA" sz="2880" kern="0" dirty="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ZA" sz="2880" kern="0" dirty="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ZA" sz="2880" kern="0" dirty="0" err="1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ZA" sz="2880" kern="0" dirty="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: #000000</a:t>
            </a:r>
            <a:r>
              <a:rPr lang="en-ZA" sz="2880" kern="0" dirty="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-ZA" sz="2880" kern="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indent="548640">
              <a:buSzPct val="25000"/>
            </a:pPr>
            <a:r>
              <a:rPr lang="en-ZA" sz="288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 to the dark side</a:t>
            </a:r>
          </a:p>
          <a:p>
            <a:pPr>
              <a:buSzPct val="25000"/>
            </a:pPr>
            <a:r>
              <a:rPr lang="en-ZA" sz="2880" kern="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  <a:p>
            <a:endParaRPr sz="2160" kern="0" dirty="0">
              <a:solidFill>
                <a:srgbClr val="17365D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017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16"/>
          <p:cNvSpPr txBox="1">
            <a:spLocks noGrp="1"/>
          </p:cNvSpPr>
          <p:nvPr>
            <p:ph type="title"/>
          </p:nvPr>
        </p:nvSpPr>
        <p:spPr>
          <a:xfrm>
            <a:off x="294419" y="92234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vert="horz" lIns="109710" tIns="54840" rIns="109710" bIns="5484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465A6E"/>
              </a:buClr>
              <a:buSzPct val="25000"/>
            </a:pPr>
            <a:r>
              <a:rPr lang="en-ZA" dirty="0">
                <a:solidFill>
                  <a:schemeClr val="tx1"/>
                </a:solidFill>
              </a:rPr>
              <a:t>Internal CSS</a:t>
            </a:r>
          </a:p>
        </p:txBody>
      </p:sp>
      <p:sp>
        <p:nvSpPr>
          <p:cNvPr id="4" name="Shape 315"/>
          <p:cNvSpPr txBox="1"/>
          <p:nvPr/>
        </p:nvSpPr>
        <p:spPr>
          <a:xfrm>
            <a:off x="1516291" y="1268760"/>
            <a:ext cx="8346960" cy="4858888"/>
          </a:xfrm>
          <a:prstGeom prst="rect">
            <a:avLst/>
          </a:prstGeom>
          <a:noFill/>
          <a:ln>
            <a:noFill/>
          </a:ln>
        </p:spPr>
        <p:txBody>
          <a:bodyPr lIns="109710" tIns="54840" rIns="109710" bIns="54840" anchor="t" anchorCtr="0">
            <a:noAutofit/>
          </a:bodyPr>
          <a:lstStyle/>
          <a:p>
            <a:endParaRPr sz="216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ZA" sz="2880" kern="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&lt;style</a:t>
            </a:r>
            <a:r>
              <a:rPr lang="en-ZA" sz="2880" kern="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 type=</a:t>
            </a:r>
            <a:r>
              <a:rPr lang="en-ZA" sz="2880" kern="0" dirty="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-ZA" sz="2880" kern="0" dirty="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text/</a:t>
            </a:r>
            <a:r>
              <a:rPr lang="en-ZA" sz="2880" kern="0" dirty="0" err="1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css</a:t>
            </a:r>
            <a:r>
              <a:rPr lang="en-ZA" sz="2880" kern="0" dirty="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”&gt;</a:t>
            </a:r>
          </a:p>
          <a:p>
            <a:pPr indent="548640">
              <a:buSzPct val="25000"/>
            </a:pPr>
            <a:r>
              <a:rPr lang="en-ZA" sz="288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 {</a:t>
            </a:r>
          </a:p>
          <a:p>
            <a:pPr marL="548640" indent="548640">
              <a:buSzPct val="25000"/>
            </a:pPr>
            <a:r>
              <a:rPr lang="en-ZA" sz="288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margin-left: 10px;</a:t>
            </a:r>
          </a:p>
          <a:p>
            <a:pPr indent="548640">
              <a:buSzPct val="25000"/>
            </a:pPr>
            <a:r>
              <a:rPr lang="en-ZA" sz="288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ZA" sz="2880" b="1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ZA" sz="288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#000000; </a:t>
            </a:r>
          </a:p>
          <a:p>
            <a:pPr indent="548640">
              <a:buSzPct val="25000"/>
            </a:pPr>
            <a:r>
              <a:rPr lang="en-ZA" sz="288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>
              <a:buSzPct val="25000"/>
            </a:pPr>
            <a:r>
              <a:rPr lang="en-ZA" sz="2880" kern="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&lt;/style&gt;</a:t>
            </a:r>
          </a:p>
          <a:p>
            <a:endParaRPr sz="2880" kern="0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ct val="25000"/>
            </a:pPr>
            <a:r>
              <a:rPr lang="en-ZA" sz="2880" kern="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</a:p>
          <a:p>
            <a:pPr indent="548640">
              <a:buSzPct val="25000"/>
            </a:pPr>
            <a:r>
              <a:rPr lang="en-ZA" sz="288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We’ve got cookies</a:t>
            </a:r>
          </a:p>
          <a:p>
            <a:pPr>
              <a:buSzPct val="25000"/>
            </a:pPr>
            <a:r>
              <a:rPr lang="en-ZA" sz="2880" kern="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  <a:p>
            <a:endParaRPr sz="2160" kern="0" dirty="0">
              <a:solidFill>
                <a:srgbClr val="17365D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89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chemeClr val="tx1"/>
                </a:solidFill>
              </a:rPr>
              <a:t>External CSS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6911"/>
          <a:stretch/>
        </p:blipFill>
        <p:spPr>
          <a:xfrm>
            <a:off x="986479" y="1291288"/>
            <a:ext cx="8464420" cy="1468963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691" y="5207653"/>
            <a:ext cx="8641080" cy="411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159" y="3099802"/>
            <a:ext cx="309753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34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Specifying colours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a valid </a:t>
            </a:r>
            <a:r>
              <a:rPr lang="en-ZA" dirty="0" err="1"/>
              <a:t>color</a:t>
            </a:r>
            <a:r>
              <a:rPr lang="en-ZA" dirty="0"/>
              <a:t> name for example blue</a:t>
            </a:r>
          </a:p>
          <a:p>
            <a:r>
              <a:rPr lang="en-ZA" dirty="0"/>
              <a:t>an RGB value like </a:t>
            </a:r>
            <a:r>
              <a:rPr lang="en-ZA" dirty="0" err="1"/>
              <a:t>rgb</a:t>
            </a:r>
            <a:r>
              <a:rPr lang="en-ZA" dirty="0"/>
              <a:t>(0, 0, 250)</a:t>
            </a:r>
          </a:p>
          <a:p>
            <a:r>
              <a:rPr lang="en-ZA" dirty="0"/>
              <a:t>a HEX value like #0000FF</a:t>
            </a:r>
          </a:p>
          <a:p>
            <a:r>
              <a:rPr lang="en-ZA" dirty="0">
                <a:hlinkClick r:id="rId2"/>
              </a:rPr>
              <a:t>http://htmlcolorcodes.com/</a:t>
            </a:r>
            <a:r>
              <a:rPr lang="en-ZA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997" y="1527989"/>
            <a:ext cx="3804234" cy="324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9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Element Selector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05" y="1276056"/>
            <a:ext cx="7120890" cy="466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099" y="1276056"/>
            <a:ext cx="5828824" cy="164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8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 selector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62" y="1451961"/>
            <a:ext cx="3806190" cy="32461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603" y="1561725"/>
            <a:ext cx="4000500" cy="377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603" y="2183481"/>
            <a:ext cx="3063240" cy="891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603" y="3293498"/>
            <a:ext cx="3150096" cy="315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56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ID Selector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5" y="1470054"/>
            <a:ext cx="2480310" cy="24460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5" y="4984640"/>
            <a:ext cx="6332220" cy="445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05" y="4241394"/>
            <a:ext cx="10521702" cy="421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218" y="995005"/>
            <a:ext cx="4061251" cy="30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08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Grouping selectors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65" y="1564923"/>
            <a:ext cx="3794760" cy="20802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27" y="1564923"/>
            <a:ext cx="3646170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88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062" y="145435"/>
            <a:ext cx="9464040" cy="1325563"/>
          </a:xfrm>
        </p:spPr>
        <p:txBody>
          <a:bodyPr/>
          <a:lstStyle/>
          <a:p>
            <a:r>
              <a:rPr lang="en-ZA" dirty="0"/>
              <a:t>CSS Box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524" y="928887"/>
            <a:ext cx="7085587" cy="53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7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Box Model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062" y="1355170"/>
            <a:ext cx="411480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" y="4725145"/>
            <a:ext cx="10538460" cy="880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9785" y="1355170"/>
            <a:ext cx="4572000" cy="3246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42930" y="5729110"/>
            <a:ext cx="8126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dirty="0">
                <a:hlinkClick r:id="rId6"/>
              </a:rPr>
              <a:t>https://www.w3schools.com/code/tryit.asp?filename=FCZTWD54NWC3</a:t>
            </a:r>
            <a:r>
              <a:rPr lang="en-Z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345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132" y="1527989"/>
            <a:ext cx="9464040" cy="1862604"/>
          </a:xfrm>
        </p:spPr>
        <p:txBody>
          <a:bodyPr/>
          <a:lstStyle/>
          <a:p>
            <a:r>
              <a:rPr lang="en-ZA" dirty="0">
                <a:solidFill>
                  <a:schemeClr val="accent1"/>
                </a:solidFill>
              </a:rPr>
              <a:t>C</a:t>
            </a:r>
            <a:r>
              <a:rPr lang="en-ZA" dirty="0"/>
              <a:t>ascading </a:t>
            </a:r>
            <a:r>
              <a:rPr lang="en-ZA" dirty="0">
                <a:solidFill>
                  <a:schemeClr val="accent1"/>
                </a:solidFill>
              </a:rPr>
              <a:t>S</a:t>
            </a:r>
            <a:r>
              <a:rPr lang="en-ZA" dirty="0"/>
              <a:t>tyle </a:t>
            </a:r>
            <a:r>
              <a:rPr lang="en-ZA" dirty="0">
                <a:solidFill>
                  <a:schemeClr val="accent1"/>
                </a:solidFill>
              </a:rPr>
              <a:t>S</a:t>
            </a:r>
            <a:r>
              <a:rPr lang="en-ZA" dirty="0"/>
              <a:t>heets</a:t>
            </a:r>
          </a:p>
          <a:p>
            <a:r>
              <a:rPr lang="en-ZA" dirty="0"/>
              <a:t>CSS handles the look and feel part of a web page to make it presentable. </a:t>
            </a:r>
          </a:p>
          <a:p>
            <a:r>
              <a:rPr lang="en-ZA" dirty="0"/>
              <a:t>The World Wide Web Consortium (W3C) created CSS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224" y="3390593"/>
            <a:ext cx="5351365" cy="274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39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Styling links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0266" y="1560548"/>
            <a:ext cx="8946541" cy="4195481"/>
          </a:xfrm>
        </p:spPr>
        <p:txBody>
          <a:bodyPr/>
          <a:lstStyle/>
          <a:p>
            <a:r>
              <a:rPr lang="en-ZA" dirty="0"/>
              <a:t>a:link - a normal, unvisited link</a:t>
            </a:r>
          </a:p>
          <a:p>
            <a:r>
              <a:rPr lang="en-ZA" dirty="0"/>
              <a:t>a:visited - a link the user has visited</a:t>
            </a:r>
          </a:p>
          <a:p>
            <a:r>
              <a:rPr lang="en-ZA" dirty="0"/>
              <a:t>a:hover - a link when the user </a:t>
            </a:r>
            <a:r>
              <a:rPr lang="en-ZA" dirty="0" err="1"/>
              <a:t>mouses</a:t>
            </a:r>
            <a:r>
              <a:rPr lang="en-ZA" dirty="0"/>
              <a:t> over it</a:t>
            </a:r>
          </a:p>
          <a:p>
            <a:r>
              <a:rPr lang="en-ZA" dirty="0"/>
              <a:t>a:active - a link the moment it is clicked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144" y="1354637"/>
            <a:ext cx="3490740" cy="807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2509975"/>
            <a:ext cx="3715613" cy="289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24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605" y="59026"/>
            <a:ext cx="4747795" cy="730816"/>
          </a:xfrm>
        </p:spPr>
        <p:txBody>
          <a:bodyPr/>
          <a:lstStyle/>
          <a:p>
            <a:r>
              <a:rPr lang="en-ZA" dirty="0"/>
              <a:t>Styling tables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32" y="789842"/>
            <a:ext cx="6012180" cy="33261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32" y="4203896"/>
            <a:ext cx="8612730" cy="200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47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013" y="29607"/>
            <a:ext cx="5663709" cy="893515"/>
          </a:xfrm>
        </p:spPr>
        <p:txBody>
          <a:bodyPr/>
          <a:lstStyle/>
          <a:p>
            <a:r>
              <a:rPr lang="en-ZA" dirty="0"/>
              <a:t>More table styles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56" y="783958"/>
            <a:ext cx="5384869" cy="47092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30" y="1746355"/>
            <a:ext cx="5574777" cy="92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4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Styling Lists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443037"/>
            <a:ext cx="2800350" cy="404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1" y="1443037"/>
            <a:ext cx="7886700" cy="222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5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1424" y="59026"/>
            <a:ext cx="1555373" cy="777686"/>
          </a:xfrm>
        </p:spPr>
        <p:txBody>
          <a:bodyPr/>
          <a:lstStyle/>
          <a:p>
            <a:r>
              <a:rPr lang="en-ZA" dirty="0"/>
              <a:t>Float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18" y="1032494"/>
            <a:ext cx="4347481" cy="1987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243" y="1032494"/>
            <a:ext cx="2765107" cy="2913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218" y="3156728"/>
            <a:ext cx="5957080" cy="29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37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Without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143" y="1502431"/>
            <a:ext cx="8755276" cy="41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18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chemeClr val="tx1"/>
                </a:solidFill>
              </a:rPr>
              <a:t>Separate Content from Style</a:t>
            </a:r>
          </a:p>
        </p:txBody>
      </p:sp>
      <p:sp>
        <p:nvSpPr>
          <p:cNvPr id="3" name="Shape 493"/>
          <p:cNvSpPr txBox="1">
            <a:spLocks/>
          </p:cNvSpPr>
          <p:nvPr/>
        </p:nvSpPr>
        <p:spPr>
          <a:xfrm>
            <a:off x="1158240" y="1535100"/>
            <a:ext cx="9875520" cy="639720"/>
          </a:xfrm>
          <a:prstGeom prst="rect">
            <a:avLst/>
          </a:prstGeom>
        </p:spPr>
        <p:txBody>
          <a:bodyPr lIns="109710" tIns="109710" rIns="109710" bIns="10971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ZA" sz="2520"/>
              <a:t>Bad Code</a:t>
            </a:r>
            <a:endParaRPr lang="en-ZA" sz="2520" dirty="0"/>
          </a:p>
        </p:txBody>
      </p:sp>
      <p:sp>
        <p:nvSpPr>
          <p:cNvPr id="4" name="Shape 494"/>
          <p:cNvSpPr txBox="1">
            <a:spLocks/>
          </p:cNvSpPr>
          <p:nvPr/>
        </p:nvSpPr>
        <p:spPr>
          <a:xfrm>
            <a:off x="1158240" y="2174880"/>
            <a:ext cx="9875520" cy="3951360"/>
          </a:xfrm>
          <a:prstGeom prst="rect">
            <a:avLst/>
          </a:prstGeom>
        </p:spPr>
        <p:txBody>
          <a:bodyPr lIns="109710" tIns="109710" rIns="109710" bIns="10971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ZA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&lt;p </a:t>
            </a:r>
            <a:r>
              <a:rPr lang="en-ZA" sz="24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ZA" sz="24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ZA" sz="2400" dirty="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-ZA" sz="2400" dirty="0" err="1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ZA" sz="2400" dirty="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: #939; font-size: 24px;”</a:t>
            </a:r>
            <a:r>
              <a:rPr lang="en-ZA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Thank you!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  <a:p>
            <a:pPr marL="0" indent="0">
              <a:spcBef>
                <a:spcPts val="0"/>
              </a:spcBef>
              <a:buNone/>
            </a:pPr>
            <a:endParaRPr lang="en-ZA" sz="2400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ZA"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ZA" sz="252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586" y="2053897"/>
            <a:ext cx="1203305" cy="120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62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chemeClr val="tx1"/>
                </a:solidFill>
              </a:rPr>
              <a:t>Separate Content from Style</a:t>
            </a:r>
          </a:p>
        </p:txBody>
      </p:sp>
      <p:sp>
        <p:nvSpPr>
          <p:cNvPr id="3" name="Shape 502"/>
          <p:cNvSpPr txBox="1">
            <a:spLocks/>
          </p:cNvSpPr>
          <p:nvPr/>
        </p:nvSpPr>
        <p:spPr>
          <a:xfrm>
            <a:off x="1158240" y="2174880"/>
            <a:ext cx="9875520" cy="3951360"/>
          </a:xfrm>
          <a:prstGeom prst="rect">
            <a:avLst/>
          </a:prstGeom>
        </p:spPr>
        <p:txBody>
          <a:bodyPr lIns="109710" tIns="109710" rIns="109710" bIns="10971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ZA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&lt;style&gt;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.alert-success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ZA" sz="24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#393;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font-size: 24px;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&lt;/style&gt;</a:t>
            </a:r>
          </a:p>
          <a:p>
            <a:pPr marL="0" indent="-83820">
              <a:spcBef>
                <a:spcPts val="0"/>
              </a:spcBef>
              <a:buClr>
                <a:srgbClr val="000000"/>
              </a:buClr>
              <a:buSzPct val="55000"/>
              <a:buNone/>
            </a:pPr>
            <a:endParaRPr lang="en-ZA" sz="2400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ZA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&lt;p </a:t>
            </a:r>
            <a:r>
              <a:rPr lang="en-ZA" sz="2400" dirty="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ZA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ZA" sz="2400" dirty="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”alert-success”</a:t>
            </a:r>
            <a:r>
              <a:rPr lang="en-ZA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Thank you!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dirty="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  <a:p>
            <a:pPr marL="0" indent="0">
              <a:spcBef>
                <a:spcPts val="0"/>
              </a:spcBef>
              <a:buNone/>
            </a:pPr>
            <a:endParaRPr lang="en-ZA" sz="2400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endParaRPr lang="en-ZA" sz="168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ZA" sz="2520" dirty="0"/>
          </a:p>
        </p:txBody>
      </p:sp>
      <p:sp>
        <p:nvSpPr>
          <p:cNvPr id="4" name="Shape 501"/>
          <p:cNvSpPr txBox="1">
            <a:spLocks/>
          </p:cNvSpPr>
          <p:nvPr/>
        </p:nvSpPr>
        <p:spPr>
          <a:xfrm>
            <a:off x="1158240" y="1535100"/>
            <a:ext cx="9875520" cy="639720"/>
          </a:xfrm>
          <a:prstGeom prst="rect">
            <a:avLst/>
          </a:prstGeom>
        </p:spPr>
        <p:txBody>
          <a:bodyPr lIns="109710" tIns="109710" rIns="109710" bIns="109710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None/>
            </a:pPr>
            <a:r>
              <a:rPr lang="en-ZA" sz="2520"/>
              <a:t>Good Code</a:t>
            </a:r>
            <a:endParaRPr lang="en-ZA" sz="252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3421" y="2880883"/>
            <a:ext cx="1468963" cy="14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04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062" y="29607"/>
            <a:ext cx="9464040" cy="1325563"/>
          </a:xfrm>
        </p:spPr>
        <p:txBody>
          <a:bodyPr/>
          <a:lstStyle/>
          <a:p>
            <a:pPr defTabSz="1097280">
              <a:spcBef>
                <a:spcPts val="576"/>
              </a:spcBef>
              <a:buClr>
                <a:srgbClr val="002850"/>
              </a:buClr>
              <a:buSzPct val="100000"/>
            </a:pPr>
            <a:r>
              <a:rPr lang="en-ZA" sz="2880" kern="0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Do </a:t>
            </a:r>
            <a:r>
              <a:rPr lang="en-ZA" sz="2880" b="1" i="1" u="sng" kern="0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NOT</a:t>
            </a:r>
            <a:r>
              <a:rPr lang="en-ZA" sz="2880" kern="0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 use </a:t>
            </a:r>
            <a:r>
              <a:rPr lang="en-ZA" sz="2880" kern="0" dirty="0">
                <a:solidFill>
                  <a:srgbClr val="FF9900"/>
                </a:solidFill>
                <a:latin typeface="Arial"/>
                <a:cs typeface="Arial"/>
                <a:sym typeface="Arial"/>
              </a:rPr>
              <a:t>!important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57062" y="1225556"/>
            <a:ext cx="8900189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2160" dirty="0"/>
              <a:t>!important overrides that particular property.</a:t>
            </a:r>
          </a:p>
          <a:p>
            <a:pPr marL="342900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ZA" sz="2160" dirty="0"/>
              <a:t>Code becomes messy and difficult to maintain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sz="216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082" y="2459973"/>
            <a:ext cx="3726943" cy="3701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025" y="2459973"/>
            <a:ext cx="32575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505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CSS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3980" y="1355170"/>
            <a:ext cx="9464040" cy="4351338"/>
          </a:xfrm>
        </p:spPr>
        <p:txBody>
          <a:bodyPr>
            <a:normAutofit fontScale="92500" lnSpcReduction="10000"/>
          </a:bodyPr>
          <a:lstStyle/>
          <a:p>
            <a:pPr marL="411480" indent="-457200">
              <a:spcBef>
                <a:spcPts val="576"/>
              </a:spcBef>
              <a:buSzPct val="100000"/>
              <a:buFont typeface="Arial" panose="020B0604020202020204" pitchFamily="34" charset="0"/>
              <a:buChar char="•"/>
            </a:pPr>
            <a:r>
              <a:rPr lang="en-ZA" dirty="0"/>
              <a:t>In the world of web design, a framework is defined as a</a:t>
            </a:r>
            <a:r>
              <a:rPr lang="en-ZA" b="1" dirty="0"/>
              <a:t> package made up of a structure of files and folders of standardized code (HTML, CSS, etc.)</a:t>
            </a:r>
            <a:r>
              <a:rPr lang="en-ZA" dirty="0"/>
              <a:t> which can be used to support the development of websites, as a basis to start building a site.</a:t>
            </a:r>
          </a:p>
          <a:p>
            <a:pPr>
              <a:spcBef>
                <a:spcPts val="576"/>
              </a:spcBef>
              <a:buSzPct val="100000"/>
              <a:buFont typeface="Arial" panose="020B0604020202020204" pitchFamily="34" charset="0"/>
              <a:buChar char="•"/>
            </a:pPr>
            <a:endParaRPr lang="en-ZA" dirty="0"/>
          </a:p>
          <a:p>
            <a:pPr>
              <a:spcBef>
                <a:spcPts val="576"/>
              </a:spcBef>
              <a:buSzPct val="100000"/>
              <a:buFont typeface="Arial" panose="020B0604020202020204" pitchFamily="34" charset="0"/>
              <a:buChar char="•"/>
            </a:pPr>
            <a:r>
              <a:rPr lang="en-ZA" sz="2880" dirty="0"/>
              <a:t>Examples:</a:t>
            </a:r>
          </a:p>
          <a:p>
            <a:pPr marL="411480" indent="-457200">
              <a:spcBef>
                <a:spcPts val="576"/>
              </a:spcBef>
              <a:buSzPct val="100000"/>
              <a:buFont typeface="Arial" panose="020B0604020202020204" pitchFamily="34" charset="0"/>
              <a:buChar char="•"/>
            </a:pPr>
            <a:r>
              <a:rPr lang="en-ZA" sz="2880" dirty="0"/>
              <a:t>Bootstrap - </a:t>
            </a:r>
            <a:r>
              <a:rPr lang="en-ZA" sz="2880" dirty="0">
                <a:hlinkClick r:id="rId2"/>
              </a:rPr>
              <a:t>http://getbootstrap.com/</a:t>
            </a:r>
            <a:r>
              <a:rPr lang="en-ZA" sz="2880" dirty="0"/>
              <a:t> </a:t>
            </a:r>
          </a:p>
          <a:p>
            <a:pPr marL="411480" indent="-457200">
              <a:spcBef>
                <a:spcPts val="576"/>
              </a:spcBef>
              <a:buSzPct val="100000"/>
              <a:buFont typeface="Arial" panose="020B0604020202020204" pitchFamily="34" charset="0"/>
              <a:buChar char="•"/>
            </a:pPr>
            <a:r>
              <a:rPr lang="en-ZA" sz="2880" dirty="0"/>
              <a:t>Skeleton</a:t>
            </a:r>
          </a:p>
          <a:p>
            <a:pPr marL="411480" indent="-457200">
              <a:spcBef>
                <a:spcPts val="576"/>
              </a:spcBef>
              <a:buSzPct val="100000"/>
              <a:buFont typeface="Arial" panose="020B0604020202020204" pitchFamily="34" charset="0"/>
              <a:buChar char="•"/>
            </a:pPr>
            <a:r>
              <a:rPr lang="en-ZA" sz="2880" dirty="0"/>
              <a:t>Foundation</a:t>
            </a:r>
          </a:p>
          <a:p>
            <a:pPr marL="411480" indent="-457200">
              <a:spcBef>
                <a:spcPts val="576"/>
              </a:spcBef>
              <a:buSzPct val="100000"/>
              <a:buFont typeface="Arial" panose="020B0604020202020204" pitchFamily="34" charset="0"/>
              <a:buChar char="•"/>
            </a:pPr>
            <a:r>
              <a:rPr lang="en-ZA" sz="2880" dirty="0"/>
              <a:t>Material Design </a:t>
            </a:r>
            <a:r>
              <a:rPr lang="en-ZA" sz="2880" dirty="0" err="1"/>
              <a:t>Lite</a:t>
            </a:r>
            <a:endParaRPr lang="en-ZA" sz="2880" dirty="0"/>
          </a:p>
          <a:p>
            <a:pPr marL="411480" indent="-457200">
              <a:spcBef>
                <a:spcPts val="576"/>
              </a:spcBef>
              <a:buSzPct val="100000"/>
              <a:buFont typeface="Arial" panose="020B0604020202020204" pitchFamily="34" charset="0"/>
              <a:buChar char="•"/>
            </a:pPr>
            <a:r>
              <a:rPr lang="en-ZA" sz="2880" dirty="0"/>
              <a:t>Many </a:t>
            </a:r>
            <a:r>
              <a:rPr lang="en-ZA" sz="2880" dirty="0" err="1"/>
              <a:t>many</a:t>
            </a:r>
            <a:r>
              <a:rPr lang="en-ZA" sz="2880" dirty="0"/>
              <a:t> more...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3869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ZA" dirty="0"/>
              <a:t>Why?</a:t>
            </a:r>
            <a:br>
              <a:rPr lang="en-ZA" dirty="0"/>
            </a:br>
            <a:r>
              <a:rPr lang="en-ZA" dirty="0"/>
              <a:t>(To put </a:t>
            </a:r>
            <a:r>
              <a:rPr lang="en-ZA" dirty="0">
                <a:solidFill>
                  <a:schemeClr val="accent1"/>
                </a:solidFill>
              </a:rPr>
              <a:t>cats</a:t>
            </a:r>
            <a:r>
              <a:rPr lang="en-ZA" dirty="0"/>
              <a:t> on the </a:t>
            </a:r>
            <a:r>
              <a:rPr lang="en-ZA" dirty="0" err="1"/>
              <a:t>interwebz</a:t>
            </a:r>
            <a:r>
              <a:rPr lang="en-ZA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08" y="5346948"/>
            <a:ext cx="1894801" cy="128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84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4320" b="1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CSS3</a:t>
            </a:r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indent="-41148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ZA" sz="2400" dirty="0">
                <a:latin typeface="Arial"/>
                <a:ea typeface="Arial"/>
                <a:cs typeface="Arial"/>
                <a:sym typeface="Arial"/>
              </a:rPr>
              <a:t>Animations and Transitions</a:t>
            </a:r>
          </a:p>
          <a:p>
            <a:pPr marL="411480" indent="-411480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400" dirty="0">
                <a:latin typeface="Arial"/>
                <a:ea typeface="Arial"/>
                <a:cs typeface="Arial"/>
                <a:sym typeface="Arial"/>
              </a:rPr>
              <a:t>Calculating values</a:t>
            </a:r>
          </a:p>
          <a:p>
            <a:pPr marL="411480" indent="-411480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400" dirty="0">
                <a:latin typeface="Arial"/>
                <a:ea typeface="Arial"/>
                <a:cs typeface="Arial"/>
                <a:sym typeface="Arial"/>
              </a:rPr>
              <a:t>Advanced selectors</a:t>
            </a:r>
          </a:p>
          <a:p>
            <a:pPr marL="411480" indent="-411480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400" dirty="0">
                <a:latin typeface="Arial"/>
                <a:ea typeface="Arial"/>
                <a:cs typeface="Arial"/>
                <a:sym typeface="Arial"/>
              </a:rPr>
              <a:t>Gradients</a:t>
            </a:r>
          </a:p>
          <a:p>
            <a:pPr marL="411480" indent="-411480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400" dirty="0" err="1">
                <a:latin typeface="Arial"/>
                <a:ea typeface="Arial"/>
                <a:cs typeface="Arial"/>
                <a:sym typeface="Arial"/>
              </a:rPr>
              <a:t>Webfonts</a:t>
            </a:r>
            <a:endParaRPr lang="en-ZA" sz="2400" dirty="0">
              <a:latin typeface="Arial"/>
              <a:ea typeface="Arial"/>
              <a:cs typeface="Arial"/>
              <a:sym typeface="Arial"/>
            </a:endParaRPr>
          </a:p>
          <a:p>
            <a:pPr marL="411480" indent="-411480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400" dirty="0" err="1">
                <a:latin typeface="Arial"/>
                <a:ea typeface="Arial"/>
                <a:cs typeface="Arial"/>
                <a:sym typeface="Arial"/>
              </a:rPr>
              <a:t>Boxsizing</a:t>
            </a:r>
            <a:endParaRPr lang="en-ZA" sz="2400" dirty="0">
              <a:latin typeface="Arial"/>
              <a:ea typeface="Arial"/>
              <a:cs typeface="Arial"/>
              <a:sym typeface="Arial"/>
            </a:endParaRPr>
          </a:p>
          <a:p>
            <a:pPr marL="411480" indent="-411480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400" dirty="0">
                <a:latin typeface="Arial"/>
                <a:ea typeface="Arial"/>
                <a:cs typeface="Arial"/>
                <a:sym typeface="Arial"/>
              </a:rPr>
              <a:t>Media queries</a:t>
            </a:r>
          </a:p>
          <a:p>
            <a:pPr marL="411480" indent="-411480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400" dirty="0">
                <a:latin typeface="Arial"/>
                <a:ea typeface="Arial"/>
                <a:cs typeface="Arial"/>
                <a:sym typeface="Arial"/>
              </a:rPr>
              <a:t>Border images</a:t>
            </a:r>
          </a:p>
          <a:p>
            <a:pPr marL="411480" indent="-411480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400" dirty="0">
                <a:latin typeface="Arial"/>
                <a:ea typeface="Arial"/>
                <a:cs typeface="Arial"/>
                <a:sym typeface="Arial"/>
              </a:rPr>
              <a:t>Transforms</a:t>
            </a:r>
          </a:p>
          <a:p>
            <a:endParaRPr lang="en-ZA" dirty="0"/>
          </a:p>
        </p:txBody>
      </p:sp>
      <p:sp>
        <p:nvSpPr>
          <p:cNvPr id="4" name="Rectangle 3"/>
          <p:cNvSpPr/>
          <p:nvPr/>
        </p:nvSpPr>
        <p:spPr>
          <a:xfrm>
            <a:off x="5491133" y="3243128"/>
            <a:ext cx="54864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ZA" sz="2160" dirty="0">
                <a:hlinkClick r:id="rId3"/>
              </a:rPr>
              <a:t>http://www.creativebloq.com/css3/animation-with-css3-712437</a:t>
            </a:r>
            <a:r>
              <a:rPr lang="en-ZA" sz="216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7602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Media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2351"/>
            <a:ext cx="4960620" cy="47891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5014" y="1360943"/>
            <a:ext cx="5486400" cy="44135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ZA" sz="2160" dirty="0"/>
              <a:t>@media can include a media type followed by one or more expressions. </a:t>
            </a:r>
          </a:p>
          <a:p>
            <a:r>
              <a:rPr lang="en-ZA" sz="2160" dirty="0"/>
              <a:t>Common media types: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160" dirty="0"/>
              <a:t>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160" dirty="0"/>
              <a:t>screen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160" dirty="0"/>
              <a:t>print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160" dirty="0" err="1"/>
              <a:t>tv</a:t>
            </a:r>
            <a:endParaRPr lang="en-ZA" sz="216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160" dirty="0"/>
              <a:t>braille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160" dirty="0"/>
              <a:t>The HTML5 specification includes new media types like 3d-glasses.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160" dirty="0"/>
              <a:t>Should a media type not be specified the media query will use the screen media type by default</a:t>
            </a:r>
          </a:p>
        </p:txBody>
      </p:sp>
    </p:spTree>
    <p:extLst>
      <p:ext uri="{BB962C8B-B14F-4D97-AF65-F5344CB8AC3E}">
        <p14:creationId xmlns:p14="http://schemas.microsoft.com/office/powerpoint/2010/main" val="1634146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988" y="290159"/>
            <a:ext cx="9404723" cy="1400530"/>
          </a:xfrm>
        </p:spPr>
        <p:txBody>
          <a:bodyPr/>
          <a:lstStyle/>
          <a:p>
            <a:r>
              <a:rPr lang="en-ZA" dirty="0"/>
              <a:t>Icons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170653" y="1690689"/>
            <a:ext cx="3345788" cy="10895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2160" dirty="0">
                <a:hlinkClick r:id="rId2"/>
              </a:rPr>
              <a:t>http://fontawesome.io/</a:t>
            </a:r>
            <a:endParaRPr lang="en-ZA" sz="2160" dirty="0"/>
          </a:p>
          <a:p>
            <a:r>
              <a:rPr lang="en-ZA" sz="2160" dirty="0">
                <a:hlinkClick r:id="rId3"/>
              </a:rPr>
              <a:t>http://glyphicons.com/</a:t>
            </a:r>
            <a:endParaRPr lang="en-ZA" sz="2160" dirty="0"/>
          </a:p>
          <a:p>
            <a:endParaRPr lang="en-ZA" sz="216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653" y="2564905"/>
            <a:ext cx="8295322" cy="325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25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References &amp; Reading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solidFill>
                  <a:schemeClr val="accent1"/>
                </a:solidFill>
                <a:hlinkClick r:id="rId2"/>
              </a:rPr>
              <a:t>https://css-tricks.com/</a:t>
            </a:r>
            <a:r>
              <a:rPr lang="en-ZA" dirty="0">
                <a:solidFill>
                  <a:schemeClr val="accent1"/>
                </a:solidFill>
              </a:rPr>
              <a:t> </a:t>
            </a:r>
          </a:p>
          <a:p>
            <a:r>
              <a:rPr lang="en-ZA" u="sng" dirty="0">
                <a:solidFill>
                  <a:schemeClr val="accent1"/>
                </a:solidFill>
                <a:ea typeface="Arial"/>
                <a:cs typeface="Arial"/>
                <a:sym typeface="Arial"/>
                <a:hlinkClick r:id="rId3"/>
              </a:rPr>
              <a:t>https://www.codecademy.com/en/tracks/htmlcss</a:t>
            </a:r>
          </a:p>
          <a:p>
            <a:r>
              <a:rPr lang="en-ZA" dirty="0">
                <a:solidFill>
                  <a:schemeClr val="accent1"/>
                </a:solidFill>
                <a:hlinkClick r:id="rId4"/>
              </a:rPr>
              <a:t>https://www.tutorialspoint.com/css/</a:t>
            </a:r>
            <a:endParaRPr lang="en-ZA" dirty="0">
              <a:solidFill>
                <a:schemeClr val="accent1"/>
              </a:solidFill>
            </a:endParaRPr>
          </a:p>
          <a:p>
            <a:r>
              <a:rPr lang="en-ZA" dirty="0">
                <a:solidFill>
                  <a:schemeClr val="accent1"/>
                </a:solidFill>
                <a:hlinkClick r:id="rId5"/>
              </a:rPr>
              <a:t>https://www.w3schools.com/css/</a:t>
            </a:r>
            <a:endParaRPr lang="en-ZA" dirty="0">
              <a:solidFill>
                <a:schemeClr val="accent1"/>
              </a:solidFill>
            </a:endParaRPr>
          </a:p>
          <a:p>
            <a:r>
              <a:rPr lang="en-ZA" dirty="0">
                <a:solidFill>
                  <a:schemeClr val="accent1"/>
                </a:solidFill>
                <a:hlinkClick r:id="rId6"/>
              </a:rPr>
              <a:t>http://learn.shayhowe.com/advanced-html-css/responsive-web-design/</a:t>
            </a:r>
            <a:r>
              <a:rPr lang="en-ZA" dirty="0">
                <a:solidFill>
                  <a:schemeClr val="accent1"/>
                </a:solidFill>
              </a:rPr>
              <a:t> </a:t>
            </a:r>
          </a:p>
          <a:p>
            <a:r>
              <a:rPr lang="en-ZA" dirty="0">
                <a:hlinkClick r:id="rId7"/>
              </a:rPr>
              <a:t>https://developer.mozilla.org/en-US/docs/Learn/CSS</a:t>
            </a:r>
            <a:r>
              <a:rPr lang="en-ZA" dirty="0"/>
              <a:t> </a:t>
            </a:r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669196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5535"/>
          </a:xfrm>
        </p:spPr>
        <p:txBody>
          <a:bodyPr/>
          <a:lstStyle/>
          <a:p>
            <a:r>
              <a:rPr lang="en-ZA" dirty="0"/>
              <a:t>Practice exercise -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Use an element selector to style the heading and a paragraph</a:t>
            </a:r>
          </a:p>
          <a:p>
            <a:r>
              <a:rPr lang="en-ZA" dirty="0"/>
              <a:t>Use a class to style the background colour </a:t>
            </a:r>
          </a:p>
          <a:p>
            <a:r>
              <a:rPr lang="en-ZA" dirty="0"/>
              <a:t>Make use of float and an id for your profile picture</a:t>
            </a:r>
          </a:p>
          <a:p>
            <a:r>
              <a:rPr lang="en-ZA" dirty="0"/>
              <a:t>If time permits we can help you style the rest of the page. Feel free to be creative.</a:t>
            </a:r>
          </a:p>
        </p:txBody>
      </p:sp>
    </p:spTree>
    <p:extLst>
      <p:ext uri="{BB962C8B-B14F-4D97-AF65-F5344CB8AC3E}">
        <p14:creationId xmlns:p14="http://schemas.microsoft.com/office/powerpoint/2010/main" val="3804803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82" y="2320234"/>
            <a:ext cx="3349726" cy="28108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662" y="2330741"/>
            <a:ext cx="53721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90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7" y="98446"/>
            <a:ext cx="6244942" cy="3024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651" y="2015412"/>
            <a:ext cx="5168273" cy="38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80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605" y="231846"/>
            <a:ext cx="4623607" cy="40237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2824133"/>
            <a:ext cx="5829754" cy="311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89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4" y="1574436"/>
            <a:ext cx="10973752" cy="3709128"/>
          </a:xfrm>
          <a:prstGeom prst="rect">
            <a:avLst/>
          </a:prstGeom>
        </p:spPr>
      </p:pic>
      <p:sp>
        <p:nvSpPr>
          <p:cNvPr id="3" name="Shape 148"/>
          <p:cNvSpPr txBox="1"/>
          <p:nvPr/>
        </p:nvSpPr>
        <p:spPr>
          <a:xfrm>
            <a:off x="609601" y="0"/>
            <a:ext cx="3057378" cy="440788"/>
          </a:xfrm>
          <a:prstGeom prst="rect">
            <a:avLst/>
          </a:prstGeom>
          <a:noFill/>
          <a:ln>
            <a:noFill/>
          </a:ln>
        </p:spPr>
        <p:txBody>
          <a:bodyPr lIns="109710" tIns="109710" rIns="109710" bIns="109710" anchor="t" anchorCtr="0">
            <a:noAutofit/>
          </a:bodyPr>
          <a:lstStyle/>
          <a:p>
            <a:r>
              <a:rPr lang="en-ZA" sz="144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http://www.evolutionoftheweb.com/</a:t>
            </a:r>
            <a:r>
              <a:rPr lang="en-ZA" sz="144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51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885" y="53805"/>
            <a:ext cx="9404723" cy="980428"/>
          </a:xfrm>
        </p:spPr>
        <p:txBody>
          <a:bodyPr/>
          <a:lstStyle/>
          <a:p>
            <a:r>
              <a:rPr lang="en-ZA" sz="4320" b="1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Rule Syntax</a:t>
            </a:r>
            <a:endParaRPr lang="en-ZA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50" y="3260434"/>
            <a:ext cx="6567130" cy="2167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11" y="845112"/>
            <a:ext cx="5296978" cy="287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79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1"/>
          <p:cNvSpPr txBox="1">
            <a:spLocks noGrp="1"/>
          </p:cNvSpPr>
          <p:nvPr>
            <p:ph type="title"/>
          </p:nvPr>
        </p:nvSpPr>
        <p:spPr>
          <a:xfrm>
            <a:off x="347173" y="144987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vert="horz" lIns="109710" tIns="54840" rIns="109710" bIns="5484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465A6E"/>
              </a:buClr>
              <a:buSzPct val="25000"/>
            </a:pPr>
            <a:r>
              <a:rPr lang="en-ZA" sz="3840" b="1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Adding CSS</a:t>
            </a:r>
            <a:endParaRPr lang="en-ZA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11480" indent="-411480">
              <a:spcBef>
                <a:spcPts val="0"/>
              </a:spcBef>
              <a:buSzPct val="100000"/>
              <a:buFont typeface="Arial"/>
              <a:buChar char="•"/>
            </a:pPr>
            <a:r>
              <a:rPr lang="en-ZA" sz="2880" dirty="0">
                <a:latin typeface="Arial"/>
                <a:ea typeface="Arial"/>
                <a:cs typeface="Arial"/>
                <a:sym typeface="Arial"/>
              </a:rPr>
              <a:t>Inline</a:t>
            </a:r>
          </a:p>
          <a:p>
            <a:pPr marL="411480" indent="-411480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880" dirty="0">
                <a:latin typeface="Arial"/>
                <a:ea typeface="Arial"/>
                <a:cs typeface="Arial"/>
                <a:sym typeface="Arial"/>
              </a:rPr>
              <a:t>Internal</a:t>
            </a:r>
          </a:p>
          <a:p>
            <a:pPr lvl="1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880" dirty="0"/>
              <a:t>I</a:t>
            </a:r>
            <a:r>
              <a:rPr lang="en-ZA" sz="2880" dirty="0">
                <a:latin typeface="Arial"/>
                <a:ea typeface="Arial"/>
                <a:cs typeface="Arial"/>
                <a:sym typeface="Arial"/>
              </a:rPr>
              <a:t>n the html file as a separate element</a:t>
            </a:r>
            <a:r>
              <a:rPr lang="en-ZA" sz="2880" dirty="0"/>
              <a:t> meta element.</a:t>
            </a:r>
          </a:p>
          <a:p>
            <a:pPr marL="411480" indent="-411480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880" dirty="0">
                <a:latin typeface="Arial"/>
                <a:ea typeface="Arial"/>
                <a:cs typeface="Arial"/>
                <a:sym typeface="Arial"/>
              </a:rPr>
              <a:t>External</a:t>
            </a:r>
          </a:p>
          <a:p>
            <a:pPr lvl="1">
              <a:spcBef>
                <a:spcPts val="576"/>
              </a:spcBef>
              <a:buSzPct val="100000"/>
              <a:buFont typeface="Arial"/>
              <a:buChar char="•"/>
            </a:pPr>
            <a:r>
              <a:rPr lang="en-ZA" sz="2880" dirty="0"/>
              <a:t>In a separate file all together.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520855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</TotalTime>
  <Words>475</Words>
  <Application>Microsoft Office PowerPoint</Application>
  <PresentationFormat>Widescreen</PresentationFormat>
  <Paragraphs>145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Gothic</vt:lpstr>
      <vt:lpstr>Courier New</vt:lpstr>
      <vt:lpstr>Wingdings 3</vt:lpstr>
      <vt:lpstr>Ion</vt:lpstr>
      <vt:lpstr>CSS</vt:lpstr>
      <vt:lpstr>What is CSS</vt:lpstr>
      <vt:lpstr>Why? (To put cats on the interwebz)</vt:lpstr>
      <vt:lpstr>PowerPoint Presentation</vt:lpstr>
      <vt:lpstr>PowerPoint Presentation</vt:lpstr>
      <vt:lpstr>PowerPoint Presentation</vt:lpstr>
      <vt:lpstr>PowerPoint Presentation</vt:lpstr>
      <vt:lpstr>Rule Syntax</vt:lpstr>
      <vt:lpstr>Adding CSS</vt:lpstr>
      <vt:lpstr>Inline CSS</vt:lpstr>
      <vt:lpstr>Internal CSS</vt:lpstr>
      <vt:lpstr>External CSS</vt:lpstr>
      <vt:lpstr>Specifying colours</vt:lpstr>
      <vt:lpstr>Element Selector</vt:lpstr>
      <vt:lpstr>Class selector</vt:lpstr>
      <vt:lpstr>ID Selector</vt:lpstr>
      <vt:lpstr>Grouping selectors</vt:lpstr>
      <vt:lpstr>CSS Box Model</vt:lpstr>
      <vt:lpstr>Box Model Example</vt:lpstr>
      <vt:lpstr>Styling links</vt:lpstr>
      <vt:lpstr>Styling tables</vt:lpstr>
      <vt:lpstr>More table styles</vt:lpstr>
      <vt:lpstr>Styling Lists</vt:lpstr>
      <vt:lpstr>Float</vt:lpstr>
      <vt:lpstr>Without float</vt:lpstr>
      <vt:lpstr>Separate Content from Style</vt:lpstr>
      <vt:lpstr>Separate Content from Style</vt:lpstr>
      <vt:lpstr>Do NOT use !important </vt:lpstr>
      <vt:lpstr>CSS Frameworks</vt:lpstr>
      <vt:lpstr>CSS3</vt:lpstr>
      <vt:lpstr>Media Queries</vt:lpstr>
      <vt:lpstr>Icons</vt:lpstr>
      <vt:lpstr>References &amp; Reading Material</vt:lpstr>
      <vt:lpstr>Practice exercise - styling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</dc:title>
  <dc:creator>Yvette van der Westhuizen</dc:creator>
  <cp:lastModifiedBy>Yvette van der Westhuizen</cp:lastModifiedBy>
  <cp:revision>64</cp:revision>
  <dcterms:created xsi:type="dcterms:W3CDTF">2017-02-23T16:43:32Z</dcterms:created>
  <dcterms:modified xsi:type="dcterms:W3CDTF">2017-02-24T11:49:51Z</dcterms:modified>
</cp:coreProperties>
</file>